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62" r:id="rId4"/>
    <p:sldId id="258" r:id="rId5"/>
    <p:sldId id="259" r:id="rId6"/>
    <p:sldId id="260"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iSsAu3rco+7nxWWuCJe/a5xEfKc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6259" autoAdjust="0"/>
  </p:normalViewPr>
  <p:slideViewPr>
    <p:cSldViewPr snapToGrid="0">
      <p:cViewPr varScale="1">
        <p:scale>
          <a:sx n="82" d="100"/>
          <a:sy n="82" d="100"/>
        </p:scale>
        <p:origin x="22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National African American Women’s Leadership Institute is the premier resource to connect, educate</a:t>
            </a:r>
            <a:r>
              <a:rPr lang="en-US" baseline="0" dirty="0"/>
              <a:t> and empower African-American women leaders to serve as trailblazers for global transformation.</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NAAWLI’s mission is to accelerate the leadership potential of African-American women leaders.</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u="sng" baseline="0" dirty="0"/>
              <a:t>(1 min)</a:t>
            </a:r>
            <a:endParaRPr u="sng" dirty="0"/>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NAAWLI was founded in 2000 by Co-Founders Dr.</a:t>
            </a:r>
            <a:r>
              <a:rPr lang="en-US" baseline="0" dirty="0"/>
              <a:t> Gloria Randle Scott – an Educator and Trailblazer who was the first African American teacher at Indiana University, and the first African American National President of the Girl Scouts of the USA – and </a:t>
            </a:r>
            <a:r>
              <a:rPr lang="en-US" baseline="0" dirty="0" err="1"/>
              <a:t>Zulma</a:t>
            </a:r>
            <a:r>
              <a:rPr lang="en-US" baseline="0" dirty="0"/>
              <a:t> X Barrios – a multicultural Consultant who worked in the international insurance arena and became the first woman General Manager for the Mutual of Omaha Companies. The founders of NAAWLI have always been committed to developing the leadership talents of women to better themselves and their companies, and they continue their work today!</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NAAWLI is a registered non-profit organization in the state of Texas, and State Farm is the title sponsor of the organization. To date, NAAWLI has impacted the lives of over 260 women in its 21 year history.</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u="sng" baseline="0" dirty="0"/>
              <a:t>(1-2 min)</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[Jan 2021 article on Dr. Scott for more info on accomplishments - http://www.thebendmag.com/2021/01/21/343443/meet-dr-gloria-r-scott] </a:t>
            </a:r>
          </a:p>
          <a:p>
            <a:pPr marL="0" lvl="0" indent="0" algn="l" rtl="0">
              <a:lnSpc>
                <a:spcPct val="100000"/>
              </a:lnSpc>
              <a:spcBef>
                <a:spcPts val="0"/>
              </a:spcBef>
              <a:spcAft>
                <a:spcPts val="0"/>
              </a:spcAft>
              <a:buSzPts val="1400"/>
              <a:buNone/>
            </a:pPr>
            <a:r>
              <a:rPr lang="en-US" baseline="0" dirty="0"/>
              <a:t>[2010 article on Ms. Barrios for more info on accomplishments - https://sites.google.com/site/lasangrellama/family-profiles/zulma-x-barrios-l-h-d]</a:t>
            </a:r>
            <a:endParaRPr dirty="0"/>
          </a:p>
        </p:txBody>
      </p:sp>
      <p:sp>
        <p:nvSpPr>
          <p:cNvPr id="105" name="Google Shape;10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404630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The design of the</a:t>
            </a:r>
            <a:r>
              <a:rPr lang="en-US" sz="1200" baseline="0" dirty="0">
                <a:solidFill>
                  <a:schemeClr val="dk1"/>
                </a:solidFill>
                <a:latin typeface="Calibri"/>
                <a:ea typeface="Calibri"/>
                <a:cs typeface="Calibri"/>
                <a:sym typeface="Calibri"/>
              </a:rPr>
              <a:t> NAAWLI</a:t>
            </a:r>
            <a:r>
              <a:rPr lang="en-US" sz="1200" dirty="0">
                <a:solidFill>
                  <a:schemeClr val="dk1"/>
                </a:solidFill>
                <a:latin typeface="Calibri"/>
                <a:ea typeface="Calibri"/>
                <a:cs typeface="Calibri"/>
                <a:sym typeface="Calibri"/>
              </a:rPr>
              <a:t> leadership development program is</a:t>
            </a:r>
            <a:r>
              <a:rPr lang="en-US" sz="1200" baseline="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purposeful</a:t>
            </a:r>
            <a:r>
              <a:rPr lang="en-US" sz="1200" baseline="0" dirty="0">
                <a:solidFill>
                  <a:schemeClr val="dk1"/>
                </a:solidFill>
                <a:latin typeface="Calibri"/>
                <a:ea typeface="Calibri"/>
                <a:cs typeface="Calibri"/>
                <a:sym typeface="Calibri"/>
              </a:rPr>
              <a:t>, with 3 week-long sessions held in March, June and September. </a:t>
            </a:r>
          </a:p>
          <a:p>
            <a:pPr marL="0" lvl="0" indent="0" algn="l" rtl="0">
              <a:lnSpc>
                <a:spcPct val="100000"/>
              </a:lnSpc>
              <a:spcBef>
                <a:spcPts val="0"/>
              </a:spcBef>
              <a:spcAft>
                <a:spcPts val="0"/>
              </a:spcAft>
              <a:buSzPts val="1400"/>
              <a:buNone/>
            </a:pPr>
            <a:endParaRPr lang="en-US" sz="1200" baseline="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aseline="0" dirty="0">
                <a:solidFill>
                  <a:schemeClr val="dk1"/>
                </a:solidFill>
                <a:latin typeface="Calibri"/>
                <a:ea typeface="Calibri"/>
                <a:cs typeface="Calibri"/>
                <a:sym typeface="Calibri"/>
              </a:rPr>
              <a:t>The 2021 program is all virtual, with 27 current fellows or participants representing various corporations and small businesses - CSX, State Farm, Erie Insurance, Texas Instruments, Bell Helicopter, </a:t>
            </a:r>
            <a:r>
              <a:rPr lang="en-US" sz="1200" baseline="0" dirty="0" err="1">
                <a:solidFill>
                  <a:schemeClr val="dk1"/>
                </a:solidFill>
                <a:latin typeface="Calibri"/>
                <a:ea typeface="Calibri"/>
                <a:cs typeface="Calibri"/>
                <a:sym typeface="Calibri"/>
              </a:rPr>
              <a:t>Medaille</a:t>
            </a:r>
            <a:r>
              <a:rPr lang="en-US" sz="1200" baseline="0" dirty="0">
                <a:solidFill>
                  <a:schemeClr val="dk1"/>
                </a:solidFill>
                <a:latin typeface="Calibri"/>
                <a:ea typeface="Calibri"/>
                <a:cs typeface="Calibri"/>
                <a:sym typeface="Calibri"/>
              </a:rPr>
              <a:t> College, Gwinnett County Schools, Go Dream Forward, and Genesis Disability Services. </a:t>
            </a:r>
          </a:p>
          <a:p>
            <a:pPr marL="0" lvl="0" indent="0" algn="l" rtl="0">
              <a:lnSpc>
                <a:spcPct val="100000"/>
              </a:lnSpc>
              <a:spcBef>
                <a:spcPts val="0"/>
              </a:spcBef>
              <a:spcAft>
                <a:spcPts val="0"/>
              </a:spcAft>
              <a:buSzPts val="1400"/>
              <a:buNone/>
            </a:pPr>
            <a:endParaRPr lang="en-US" sz="1200" baseline="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dirty="0">
                <a:solidFill>
                  <a:schemeClr val="dk1"/>
                </a:solidFill>
                <a:latin typeface="Calibri"/>
                <a:ea typeface="Calibri"/>
                <a:cs typeface="Calibri"/>
                <a:sym typeface="Calibri"/>
              </a:rPr>
              <a:t>The fellows</a:t>
            </a:r>
            <a:r>
              <a:rPr lang="en-US" sz="1200" baseline="0" dirty="0">
                <a:solidFill>
                  <a:schemeClr val="dk1"/>
                </a:solidFill>
                <a:latin typeface="Calibri"/>
                <a:ea typeface="Calibri"/>
                <a:cs typeface="Calibri"/>
                <a:sym typeface="Calibri"/>
              </a:rPr>
              <a:t> interact with several</a:t>
            </a:r>
            <a:r>
              <a:rPr lang="en-US" sz="1200" dirty="0">
                <a:solidFill>
                  <a:schemeClr val="dk1"/>
                </a:solidFill>
                <a:latin typeface="Calibri"/>
                <a:ea typeface="Calibri"/>
                <a:cs typeface="Calibri"/>
                <a:sym typeface="Calibri"/>
              </a:rPr>
              <a:t> powerful and influential instructors that work for Fortune 500 companies</a:t>
            </a:r>
            <a:r>
              <a:rPr lang="en-US" sz="1200" baseline="0" dirty="0">
                <a:solidFill>
                  <a:schemeClr val="dk1"/>
                </a:solidFill>
                <a:latin typeface="Calibri"/>
                <a:ea typeface="Calibri"/>
                <a:cs typeface="Calibri"/>
                <a:sym typeface="Calibri"/>
              </a:rPr>
              <a:t> facilitating each program session.</a:t>
            </a:r>
          </a:p>
          <a:p>
            <a:pPr marL="0" lvl="0" indent="0" algn="l" rtl="0">
              <a:lnSpc>
                <a:spcPct val="100000"/>
              </a:lnSpc>
              <a:spcBef>
                <a:spcPts val="0"/>
              </a:spcBef>
              <a:spcAft>
                <a:spcPts val="0"/>
              </a:spcAft>
              <a:buSzPts val="1400"/>
              <a:buNone/>
            </a:pPr>
            <a:endParaRPr lang="en-US" sz="1200" baseline="0" dirty="0">
              <a:solidFill>
                <a:schemeClr val="dk1"/>
              </a:solidFill>
              <a:latin typeface="Calibri"/>
              <a:cs typeface="Calibri"/>
              <a:sym typeface="Calibri"/>
            </a:endParaRPr>
          </a:p>
          <a:p>
            <a:pPr marL="0" lvl="0" indent="0" algn="l" rtl="0">
              <a:lnSpc>
                <a:spcPct val="100000"/>
              </a:lnSpc>
              <a:spcBef>
                <a:spcPts val="0"/>
              </a:spcBef>
              <a:spcAft>
                <a:spcPts val="0"/>
              </a:spcAft>
              <a:buSzPts val="1400"/>
              <a:buNone/>
            </a:pPr>
            <a:r>
              <a:rPr lang="en-US" sz="1200" u="sng" baseline="0" dirty="0">
                <a:solidFill>
                  <a:schemeClr val="dk1"/>
                </a:solidFill>
                <a:latin typeface="Calibri"/>
                <a:cs typeface="Calibri"/>
                <a:sym typeface="Calibri"/>
              </a:rPr>
              <a:t>(1-2 min)</a:t>
            </a:r>
            <a:endParaRPr lang="en-US" u="sng" dirty="0"/>
          </a:p>
          <a:p>
            <a:pPr marL="0" lvl="0" indent="0" algn="l" rtl="0">
              <a:lnSpc>
                <a:spcPct val="100000"/>
              </a:lnSpc>
              <a:spcBef>
                <a:spcPts val="0"/>
              </a:spcBef>
              <a:spcAft>
                <a:spcPts val="0"/>
              </a:spcAft>
              <a:buSzPts val="1400"/>
              <a:buNone/>
            </a:pPr>
            <a:endParaRPr dirty="0"/>
          </a:p>
        </p:txBody>
      </p:sp>
      <p:sp>
        <p:nvSpPr>
          <p:cNvPr id="113" name="Google Shape;1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I’m going to play</a:t>
            </a:r>
            <a:r>
              <a:rPr lang="en-US" baseline="0" dirty="0"/>
              <a:t> this video for you to get a glimpse into what Session One was like for the program Fellows, Instructors and NAAWLI Board of Directors - Impactful curriculum, engaging instructors, and having some fun with co-fellows!</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a:t>
            </a:r>
            <a:r>
              <a:rPr lang="en-US" u="sng" baseline="0" dirty="0"/>
              <a:t>10 min, Play Video With Sound</a:t>
            </a:r>
            <a:r>
              <a:rPr lang="en-US" baseline="0" dirty="0"/>
              <a:t>) - https://drive.google.com/file/d/1W93Lm6mOXhjDqdtvwi63cGE33BA99dg-/view?usp=sharing</a:t>
            </a:r>
          </a:p>
          <a:p>
            <a:pPr marL="0" lvl="0" indent="0" algn="l" rtl="0">
              <a:lnSpc>
                <a:spcPct val="100000"/>
              </a:lnSpc>
              <a:spcBef>
                <a:spcPts val="0"/>
              </a:spcBef>
              <a:spcAft>
                <a:spcPts val="0"/>
              </a:spcAft>
              <a:buSzPts val="1400"/>
              <a:buNone/>
            </a:pPr>
            <a:r>
              <a:rPr lang="en-US" baseline="0" dirty="0"/>
              <a:t>		</a:t>
            </a:r>
          </a:p>
          <a:p>
            <a:pPr marL="0" lvl="0" indent="0" algn="l" rtl="0">
              <a:lnSpc>
                <a:spcPct val="100000"/>
              </a:lnSpc>
              <a:spcBef>
                <a:spcPts val="0"/>
              </a:spcBef>
              <a:spcAft>
                <a:spcPts val="0"/>
              </a:spcAft>
              <a:buSzPts val="1400"/>
              <a:buNone/>
            </a:pPr>
            <a:r>
              <a:rPr lang="en-US" baseline="0" dirty="0"/>
              <a:t>. </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As a result of just the first session of the leadership development program held for one week in March, survey results reported that Fellows experienced the following outcomes:</a:t>
            </a:r>
          </a:p>
          <a:p>
            <a:pPr marL="457200" lvl="0" indent="-342900" algn="l" rtl="0">
              <a:lnSpc>
                <a:spcPct val="90000"/>
              </a:lnSpc>
              <a:spcBef>
                <a:spcPts val="1000"/>
              </a:spcBef>
              <a:spcAft>
                <a:spcPts val="0"/>
              </a:spcAft>
              <a:buClr>
                <a:schemeClr val="lt1"/>
              </a:buClr>
              <a:buSzPct val="90000"/>
              <a:buChar char="•"/>
            </a:pPr>
            <a:r>
              <a:rPr lang="en-US" sz="1200" dirty="0">
                <a:solidFill>
                  <a:schemeClr val="lt1"/>
                </a:solidFill>
              </a:rPr>
              <a:t>Stronger executive presence. </a:t>
            </a:r>
            <a:endParaRPr lang="en-US" dirty="0"/>
          </a:p>
          <a:p>
            <a:pPr marL="457200" lvl="0" indent="-342900" algn="l" rtl="0">
              <a:lnSpc>
                <a:spcPct val="90000"/>
              </a:lnSpc>
              <a:spcBef>
                <a:spcPts val="1000"/>
              </a:spcBef>
              <a:spcAft>
                <a:spcPts val="0"/>
              </a:spcAft>
              <a:buClr>
                <a:schemeClr val="lt1"/>
              </a:buClr>
              <a:buSzPct val="90000"/>
              <a:buChar char="•"/>
            </a:pPr>
            <a:r>
              <a:rPr lang="en-US" sz="1200" dirty="0">
                <a:solidFill>
                  <a:schemeClr val="lt1"/>
                </a:solidFill>
              </a:rPr>
              <a:t>Increased confidence and assertiveness. </a:t>
            </a:r>
            <a:endParaRPr lang="en-US" dirty="0"/>
          </a:p>
          <a:p>
            <a:pPr marL="457200" lvl="0" indent="-342900" algn="l" rtl="0">
              <a:lnSpc>
                <a:spcPct val="90000"/>
              </a:lnSpc>
              <a:spcBef>
                <a:spcPts val="1000"/>
              </a:spcBef>
              <a:spcAft>
                <a:spcPts val="0"/>
              </a:spcAft>
              <a:buClr>
                <a:schemeClr val="lt1"/>
              </a:buClr>
              <a:buSzPct val="90000"/>
              <a:buChar char="•"/>
            </a:pPr>
            <a:r>
              <a:rPr lang="en-US" sz="1200" dirty="0">
                <a:solidFill>
                  <a:schemeClr val="lt1"/>
                </a:solidFill>
              </a:rPr>
              <a:t>Clearer leadership and career navigation. </a:t>
            </a:r>
            <a:endParaRPr lang="en-US" dirty="0"/>
          </a:p>
          <a:p>
            <a:pPr marL="457200" lvl="0" indent="-342900" algn="l" rtl="0">
              <a:lnSpc>
                <a:spcPct val="90000"/>
              </a:lnSpc>
              <a:spcBef>
                <a:spcPts val="1000"/>
              </a:spcBef>
              <a:spcAft>
                <a:spcPts val="0"/>
              </a:spcAft>
              <a:buClr>
                <a:schemeClr val="lt1"/>
              </a:buClr>
              <a:buSzPct val="90000"/>
              <a:buChar char="•"/>
            </a:pPr>
            <a:r>
              <a:rPr lang="en-US" sz="1200" dirty="0">
                <a:solidFill>
                  <a:schemeClr val="lt1"/>
                </a:solidFill>
              </a:rPr>
              <a:t>Increased presentation and interviewing skills. </a:t>
            </a:r>
            <a:endParaRPr lang="en-US" dirty="0"/>
          </a:p>
          <a:p>
            <a:pPr marL="457200" lvl="0" indent="-342900" algn="l" rtl="0">
              <a:lnSpc>
                <a:spcPct val="90000"/>
              </a:lnSpc>
              <a:spcBef>
                <a:spcPts val="1000"/>
              </a:spcBef>
              <a:spcAft>
                <a:spcPts val="0"/>
              </a:spcAft>
              <a:buClr>
                <a:schemeClr val="lt1"/>
              </a:buClr>
              <a:buSzPct val="90000"/>
              <a:buChar char="•"/>
            </a:pPr>
            <a:r>
              <a:rPr lang="en-US" sz="1200" dirty="0">
                <a:solidFill>
                  <a:schemeClr val="lt1"/>
                </a:solidFill>
              </a:rPr>
              <a:t>Clarity around goals, needs and expectations. </a:t>
            </a:r>
            <a:endParaRPr lang="en-US" dirty="0"/>
          </a:p>
          <a:p>
            <a:pPr marL="457200" lvl="0" indent="-342900" algn="l" rtl="0">
              <a:lnSpc>
                <a:spcPct val="90000"/>
              </a:lnSpc>
              <a:spcBef>
                <a:spcPts val="1000"/>
              </a:spcBef>
              <a:spcAft>
                <a:spcPts val="0"/>
              </a:spcAft>
              <a:buClr>
                <a:schemeClr val="lt1"/>
              </a:buClr>
              <a:buSzPct val="90000"/>
              <a:buChar char="•"/>
            </a:pPr>
            <a:r>
              <a:rPr lang="en-US" sz="1200" dirty="0">
                <a:solidFill>
                  <a:schemeClr val="lt1"/>
                </a:solidFill>
              </a:rPr>
              <a:t>Increased ability to navigate and direct organizational changes. </a:t>
            </a:r>
            <a:endParaRPr lang="en-US" dirty="0"/>
          </a:p>
          <a:p>
            <a:pPr marL="457200" lvl="0" indent="-342900" algn="l" rtl="0">
              <a:lnSpc>
                <a:spcPct val="90000"/>
              </a:lnSpc>
              <a:spcBef>
                <a:spcPts val="1000"/>
              </a:spcBef>
              <a:spcAft>
                <a:spcPts val="0"/>
              </a:spcAft>
              <a:buClr>
                <a:schemeClr val="lt1"/>
              </a:buClr>
              <a:buSzPct val="90000"/>
              <a:buChar char="•"/>
            </a:pPr>
            <a:r>
              <a:rPr lang="en-US" sz="1200" dirty="0">
                <a:solidFill>
                  <a:schemeClr val="lt1"/>
                </a:solidFill>
              </a:rPr>
              <a:t>Enhanced empathy and sensitivity surrounding advocacy for others. </a:t>
            </a:r>
            <a:endParaRPr lang="en-US" dirty="0"/>
          </a:p>
          <a:p>
            <a:pPr marL="457200" lvl="0" indent="-342900" algn="l" rtl="0">
              <a:lnSpc>
                <a:spcPct val="90000"/>
              </a:lnSpc>
              <a:spcBef>
                <a:spcPts val="1000"/>
              </a:spcBef>
              <a:spcAft>
                <a:spcPts val="0"/>
              </a:spcAft>
              <a:buClr>
                <a:schemeClr val="lt1"/>
              </a:buClr>
              <a:buSzPct val="90000"/>
              <a:buChar char="•"/>
            </a:pPr>
            <a:r>
              <a:rPr lang="en-US" sz="1200" dirty="0">
                <a:solidFill>
                  <a:schemeClr val="lt1"/>
                </a:solidFill>
              </a:rPr>
              <a:t>Prioritization surrounding psychological, mental and emotional safety. </a:t>
            </a:r>
            <a:endParaRPr lang="en-US" dirty="0"/>
          </a:p>
          <a:p>
            <a:pPr marL="457200" lvl="0" indent="-342900" algn="l" rtl="0">
              <a:lnSpc>
                <a:spcPct val="90000"/>
              </a:lnSpc>
              <a:spcBef>
                <a:spcPts val="1000"/>
              </a:spcBef>
              <a:spcAft>
                <a:spcPts val="0"/>
              </a:spcAft>
              <a:buClr>
                <a:schemeClr val="lt1"/>
              </a:buClr>
              <a:buSzPct val="90000"/>
              <a:buChar char="•"/>
            </a:pPr>
            <a:r>
              <a:rPr lang="en-US" sz="1200" dirty="0">
                <a:solidFill>
                  <a:schemeClr val="lt1"/>
                </a:solidFill>
              </a:rPr>
              <a:t>Strong desire and skillset to advocate for other women within the organization. </a:t>
            </a:r>
            <a:endParaRPr lang="en-US" dirty="0"/>
          </a:p>
          <a:p>
            <a:pPr marL="0" lvl="0" indent="0" algn="l" rtl="0">
              <a:lnSpc>
                <a:spcPct val="100000"/>
              </a:lnSpc>
              <a:spcBef>
                <a:spcPts val="0"/>
              </a:spcBef>
              <a:spcAft>
                <a:spcPts val="0"/>
              </a:spcAft>
              <a:buSzPts val="1400"/>
              <a:buNone/>
            </a:pPr>
            <a:endParaRPr dirty="0"/>
          </a:p>
        </p:txBody>
      </p:sp>
      <p:sp>
        <p:nvSpPr>
          <p:cNvPr id="122" name="Google Shape;12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[Share personal experience with NAAWLI leadership development program.]</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As you think</a:t>
            </a:r>
            <a:r>
              <a:rPr lang="en-US" baseline="0" dirty="0"/>
              <a:t> about the information shared today, ask yourself what do women of color need from their employers right now given the climate today?</a:t>
            </a:r>
          </a:p>
          <a:p>
            <a:pPr marL="0" lvl="0" indent="0" algn="l" rtl="0">
              <a:lnSpc>
                <a:spcPct val="100000"/>
              </a:lnSpc>
              <a:spcBef>
                <a:spcPts val="0"/>
              </a:spcBef>
              <a:spcAft>
                <a:spcPts val="0"/>
              </a:spcAft>
              <a:buSzPts val="1400"/>
              <a:buNone/>
            </a:pPr>
            <a:r>
              <a:rPr lang="en-US" baseline="0" dirty="0"/>
              <a:t>What attributes should a corporation seek in a professional development program?</a:t>
            </a:r>
          </a:p>
          <a:p>
            <a:pPr marL="0" lvl="0" indent="0" algn="l" rtl="0">
              <a:lnSpc>
                <a:spcPct val="100000"/>
              </a:lnSpc>
              <a:spcBef>
                <a:spcPts val="0"/>
              </a:spcBef>
              <a:spcAft>
                <a:spcPts val="0"/>
              </a:spcAft>
              <a:buSzPts val="1400"/>
              <a:buNone/>
            </a:pPr>
            <a:r>
              <a:rPr lang="en-US" baseline="0" dirty="0"/>
              <a:t>How can corporations foster the growth and development of your women of color employees?</a:t>
            </a: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Please reach out to the</a:t>
            </a:r>
            <a:r>
              <a:rPr lang="en-US" baseline="0" dirty="0"/>
              <a:t> NAAWLI organization! The Executive Director will be happy to meet with you to discuss opportunities for partnership. Thank you!</a:t>
            </a:r>
          </a:p>
          <a:p>
            <a:pPr marL="0" lvl="0" indent="0" algn="l" rtl="0">
              <a:lnSpc>
                <a:spcPct val="100000"/>
              </a:lnSpc>
              <a:spcBef>
                <a:spcPts val="0"/>
              </a:spcBef>
              <a:spcAft>
                <a:spcPts val="0"/>
              </a:spcAft>
              <a:buSzPts val="1400"/>
              <a:buNone/>
            </a:pPr>
            <a:endParaRPr lang="en-US" baseline="0" dirty="0"/>
          </a:p>
          <a:p>
            <a:pPr marL="0" lvl="0" indent="0" algn="l" rtl="0">
              <a:lnSpc>
                <a:spcPct val="100000"/>
              </a:lnSpc>
              <a:spcBef>
                <a:spcPts val="0"/>
              </a:spcBef>
              <a:spcAft>
                <a:spcPts val="0"/>
              </a:spcAft>
              <a:buSzPts val="1400"/>
              <a:buNone/>
            </a:pPr>
            <a:r>
              <a:rPr lang="en-US" baseline="0" dirty="0"/>
              <a:t>(</a:t>
            </a:r>
            <a:r>
              <a:rPr lang="en-US" u="sng" baseline="0" dirty="0"/>
              <a:t>5 min</a:t>
            </a:r>
            <a:r>
              <a:rPr lang="en-US" baseline="0" dirty="0"/>
              <a:t>)</a:t>
            </a:r>
            <a:endParaRPr dirty="0"/>
          </a:p>
        </p:txBody>
      </p:sp>
      <p:sp>
        <p:nvSpPr>
          <p:cNvPr id="130" name="Google Shape;13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drive.google.com/file/d/1W93Lm6mOXhjDqdtvwi63cGE33BA99dg-/view?usp=sharing"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mailto:info@naawli.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naawli.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79288"/>
            </a:gs>
            <a:gs pos="64000">
              <a:srgbClr val="C79288"/>
            </a:gs>
            <a:gs pos="83000">
              <a:srgbClr val="5F183C"/>
            </a:gs>
            <a:gs pos="100000">
              <a:srgbClr val="5F183C"/>
            </a:gs>
          </a:gsLst>
          <a:path path="circle">
            <a:fillToRect l="100000" t="100000"/>
          </a:path>
          <a:tileRect r="-100000" b="-100000"/>
        </a:gradFill>
        <a:effectLst/>
      </p:bgPr>
    </p:bg>
    <p:spTree>
      <p:nvGrpSpPr>
        <p:cNvPr id="1" name="Shape 99"/>
        <p:cNvGrpSpPr/>
        <p:nvPr/>
      </p:nvGrpSpPr>
      <p:grpSpPr>
        <a:xfrm>
          <a:off x="0" y="0"/>
          <a:ext cx="0" cy="0"/>
          <a:chOff x="0" y="0"/>
          <a:chExt cx="0" cy="0"/>
        </a:xfrm>
      </p:grpSpPr>
      <p:pic>
        <p:nvPicPr>
          <p:cNvPr id="100" name="Google Shape;100;p1" descr="Shape, logo&#10;&#10;Description automatically generated"/>
          <p:cNvPicPr preferRelativeResize="0"/>
          <p:nvPr/>
        </p:nvPicPr>
        <p:blipFill rotWithShape="1">
          <a:blip r:embed="rId3">
            <a:alphaModFix/>
          </a:blip>
          <a:srcRect/>
          <a:stretch/>
        </p:blipFill>
        <p:spPr>
          <a:xfrm>
            <a:off x="3881845" y="819434"/>
            <a:ext cx="5080000" cy="5080000"/>
          </a:xfrm>
          <a:prstGeom prst="rect">
            <a:avLst/>
          </a:prstGeom>
          <a:noFill/>
          <a:ln>
            <a:noFill/>
          </a:ln>
        </p:spPr>
      </p:pic>
      <p:sp>
        <p:nvSpPr>
          <p:cNvPr id="101" name="Google Shape;101;p1"/>
          <p:cNvSpPr txBox="1"/>
          <p:nvPr/>
        </p:nvSpPr>
        <p:spPr>
          <a:xfrm>
            <a:off x="514424" y="496289"/>
            <a:ext cx="11000509"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Calibri"/>
                <a:ea typeface="Calibri"/>
                <a:cs typeface="Calibri"/>
                <a:sym typeface="Calibri"/>
              </a:rPr>
              <a:t>N</a:t>
            </a:r>
            <a:r>
              <a:rPr lang="en-US" sz="3600" i="0" u="none" strike="noStrike" cap="none" dirty="0">
                <a:solidFill>
                  <a:schemeClr val="lt1"/>
                </a:solidFill>
                <a:latin typeface="Calibri"/>
                <a:ea typeface="Calibri"/>
                <a:cs typeface="Calibri"/>
                <a:sym typeface="Calibri"/>
              </a:rPr>
              <a:t>ational </a:t>
            </a:r>
            <a:r>
              <a:rPr lang="en-US" sz="3600" b="1" i="0" u="none" strike="noStrike" cap="none" dirty="0">
                <a:solidFill>
                  <a:schemeClr val="lt1"/>
                </a:solidFill>
                <a:latin typeface="Calibri"/>
                <a:ea typeface="Calibri"/>
                <a:cs typeface="Calibri"/>
                <a:sym typeface="Calibri"/>
              </a:rPr>
              <a:t>A</a:t>
            </a:r>
            <a:r>
              <a:rPr lang="en-US" sz="3600" i="0" u="none" strike="noStrike" cap="none" dirty="0">
                <a:solidFill>
                  <a:schemeClr val="lt1"/>
                </a:solidFill>
                <a:latin typeface="Calibri"/>
                <a:ea typeface="Calibri"/>
                <a:cs typeface="Calibri"/>
                <a:sym typeface="Calibri"/>
              </a:rPr>
              <a:t>frican </a:t>
            </a:r>
            <a:r>
              <a:rPr lang="en-US" sz="3600" b="1" i="0" u="none" strike="noStrike" cap="none" dirty="0">
                <a:solidFill>
                  <a:schemeClr val="lt1"/>
                </a:solidFill>
                <a:latin typeface="Calibri"/>
                <a:ea typeface="Calibri"/>
                <a:cs typeface="Calibri"/>
                <a:sym typeface="Calibri"/>
              </a:rPr>
              <a:t>A</a:t>
            </a:r>
            <a:r>
              <a:rPr lang="en-US" sz="3600" i="0" u="none" strike="noStrike" cap="none" dirty="0">
                <a:solidFill>
                  <a:schemeClr val="lt1"/>
                </a:solidFill>
                <a:latin typeface="Calibri"/>
                <a:ea typeface="Calibri"/>
                <a:cs typeface="Calibri"/>
                <a:sym typeface="Calibri"/>
              </a:rPr>
              <a:t>merican </a:t>
            </a:r>
            <a:r>
              <a:rPr lang="en-US" sz="3600" b="1" i="0" u="none" strike="noStrike" cap="none" dirty="0">
                <a:solidFill>
                  <a:schemeClr val="lt1"/>
                </a:solidFill>
                <a:latin typeface="Calibri"/>
                <a:ea typeface="Calibri"/>
                <a:cs typeface="Calibri"/>
                <a:sym typeface="Calibri"/>
              </a:rPr>
              <a:t>W</a:t>
            </a:r>
            <a:r>
              <a:rPr lang="en-US" sz="3600" i="0" u="none" strike="noStrike" cap="none" dirty="0">
                <a:solidFill>
                  <a:schemeClr val="lt1"/>
                </a:solidFill>
                <a:latin typeface="Calibri"/>
                <a:ea typeface="Calibri"/>
                <a:cs typeface="Calibri"/>
                <a:sym typeface="Calibri"/>
              </a:rPr>
              <a:t>omen’s </a:t>
            </a:r>
            <a:r>
              <a:rPr lang="en-US" sz="3600" b="1" i="0" u="none" strike="noStrike" cap="none" dirty="0">
                <a:solidFill>
                  <a:schemeClr val="lt1"/>
                </a:solidFill>
                <a:latin typeface="Calibri"/>
                <a:ea typeface="Calibri"/>
                <a:cs typeface="Calibri"/>
                <a:sym typeface="Calibri"/>
              </a:rPr>
              <a:t>L</a:t>
            </a:r>
            <a:r>
              <a:rPr lang="en-US" sz="3600" i="0" u="none" strike="noStrike" cap="none" dirty="0">
                <a:solidFill>
                  <a:schemeClr val="lt1"/>
                </a:solidFill>
                <a:latin typeface="Calibri"/>
                <a:ea typeface="Calibri"/>
                <a:cs typeface="Calibri"/>
                <a:sym typeface="Calibri"/>
              </a:rPr>
              <a:t>eadership </a:t>
            </a:r>
            <a:r>
              <a:rPr lang="en-US" sz="3600" b="1" i="0" u="none" strike="noStrike" cap="none" dirty="0">
                <a:solidFill>
                  <a:schemeClr val="lt1"/>
                </a:solidFill>
                <a:latin typeface="Calibri"/>
                <a:ea typeface="Calibri"/>
                <a:cs typeface="Calibri"/>
                <a:sym typeface="Calibri"/>
              </a:rPr>
              <a:t>I</a:t>
            </a:r>
            <a:r>
              <a:rPr lang="en-US" sz="3600" i="0" u="none" strike="noStrike" cap="none" dirty="0">
                <a:solidFill>
                  <a:schemeClr val="lt1"/>
                </a:solidFill>
                <a:latin typeface="Calibri"/>
                <a:ea typeface="Calibri"/>
                <a:cs typeface="Calibri"/>
                <a:sym typeface="Calibri"/>
              </a:rPr>
              <a:t>nstitute</a:t>
            </a:r>
            <a:endParaRPr sz="1400" i="0" u="none" strike="noStrike" cap="none" dirty="0">
              <a:solidFill>
                <a:srgbClr val="000000"/>
              </a:solidFill>
              <a:sym typeface="Arial"/>
            </a:endParaRPr>
          </a:p>
        </p:txBody>
      </p:sp>
      <p:sp>
        <p:nvSpPr>
          <p:cNvPr id="2" name="TextBox 1"/>
          <p:cNvSpPr txBox="1"/>
          <p:nvPr/>
        </p:nvSpPr>
        <p:spPr>
          <a:xfrm>
            <a:off x="5956010" y="5206936"/>
            <a:ext cx="6011670" cy="1384995"/>
          </a:xfrm>
          <a:prstGeom prst="rect">
            <a:avLst/>
          </a:prstGeom>
          <a:noFill/>
        </p:spPr>
        <p:txBody>
          <a:bodyPr wrap="square" rtlCol="0">
            <a:spAutoFit/>
          </a:bodyPr>
          <a:lstStyle/>
          <a:p>
            <a:pPr algn="r"/>
            <a:r>
              <a:rPr lang="en-US" sz="2800" b="1" dirty="0">
                <a:latin typeface="Calibri" panose="020F0502020204030204" pitchFamily="34" charset="0"/>
                <a:cs typeface="Calibri" panose="020F0502020204030204" pitchFamily="34" charset="0"/>
              </a:rPr>
              <a:t>NARBW Meeting</a:t>
            </a:r>
          </a:p>
          <a:p>
            <a:pPr algn="r"/>
            <a:r>
              <a:rPr lang="en-US" sz="2800" dirty="0">
                <a:latin typeface="Calibri" panose="020F0502020204030204" pitchFamily="34" charset="0"/>
                <a:cs typeface="Calibri" panose="020F0502020204030204" pitchFamily="34" charset="0"/>
              </a:rPr>
              <a:t>Friday, May 21 2021</a:t>
            </a:r>
          </a:p>
          <a:p>
            <a:pPr algn="r"/>
            <a:r>
              <a:rPr lang="en-US" sz="2800" dirty="0">
                <a:latin typeface="Calibri" panose="020F0502020204030204" pitchFamily="34" charset="0"/>
                <a:cs typeface="Calibri" panose="020F0502020204030204" pitchFamily="34" charset="0"/>
              </a:rPr>
              <a:t>Christina Stallings &amp; Dana Robles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79288"/>
        </a:solidFill>
        <a:effectLst/>
      </p:bgPr>
    </p:bg>
    <p:spTree>
      <p:nvGrpSpPr>
        <p:cNvPr id="1" name="Shape 106"/>
        <p:cNvGrpSpPr/>
        <p:nvPr/>
      </p:nvGrpSpPr>
      <p:grpSpPr>
        <a:xfrm>
          <a:off x="0" y="0"/>
          <a:ext cx="0" cy="0"/>
          <a:chOff x="0" y="0"/>
          <a:chExt cx="0" cy="0"/>
        </a:xfrm>
      </p:grpSpPr>
      <p:sp>
        <p:nvSpPr>
          <p:cNvPr id="108" name="Google Shape;108;p2"/>
          <p:cNvSpPr txBox="1"/>
          <p:nvPr/>
        </p:nvSpPr>
        <p:spPr>
          <a:xfrm>
            <a:off x="0" y="166687"/>
            <a:ext cx="12192000" cy="7096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400"/>
              <a:buFont typeface="Calibri"/>
              <a:buNone/>
            </a:pPr>
            <a:r>
              <a:rPr lang="en-US" sz="4400" b="1" i="0" u="none" strike="noStrike" cap="none" dirty="0">
                <a:solidFill>
                  <a:schemeClr val="lt1"/>
                </a:solidFill>
                <a:latin typeface="Calibri"/>
                <a:ea typeface="Calibri"/>
                <a:cs typeface="Calibri"/>
                <a:sym typeface="Calibri"/>
              </a:rPr>
              <a:t>NAAWLI Vision and Mission </a:t>
            </a:r>
            <a:endParaRPr sz="1400" b="0" i="0" u="none" strike="noStrike" cap="none" dirty="0">
              <a:solidFill>
                <a:srgbClr val="000000"/>
              </a:solidFill>
              <a:latin typeface="Arial"/>
              <a:ea typeface="Arial"/>
              <a:cs typeface="Arial"/>
              <a:sym typeface="Arial"/>
            </a:endParaRPr>
          </a:p>
        </p:txBody>
      </p:sp>
      <p:pic>
        <p:nvPicPr>
          <p:cNvPr id="109" name="Google Shape;109;p2" descr="Shape, logo&#10;&#10;Description automatically generated"/>
          <p:cNvPicPr preferRelativeResize="0"/>
          <p:nvPr/>
        </p:nvPicPr>
        <p:blipFill rotWithShape="1">
          <a:blip r:embed="rId3">
            <a:alphaModFix/>
          </a:blip>
          <a:srcRect/>
          <a:stretch/>
        </p:blipFill>
        <p:spPr>
          <a:xfrm>
            <a:off x="9796613" y="-172996"/>
            <a:ext cx="2395387" cy="2487947"/>
          </a:xfrm>
          <a:prstGeom prst="rect">
            <a:avLst/>
          </a:prstGeom>
          <a:noFill/>
          <a:ln>
            <a:noFill/>
          </a:ln>
        </p:spPr>
      </p:pic>
      <p:sp>
        <p:nvSpPr>
          <p:cNvPr id="110" name="Google Shape;110;p2"/>
          <p:cNvSpPr txBox="1"/>
          <p:nvPr/>
        </p:nvSpPr>
        <p:spPr>
          <a:xfrm>
            <a:off x="-1" y="815874"/>
            <a:ext cx="418894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1" u="none" strike="noStrike" cap="none" dirty="0">
                <a:solidFill>
                  <a:srgbClr val="5F183C"/>
                </a:solidFill>
                <a:latin typeface="Calibri"/>
                <a:ea typeface="Calibri"/>
                <a:cs typeface="Calibri"/>
                <a:sym typeface="Calibri"/>
              </a:rPr>
              <a:t>We see leadership in you…..</a:t>
            </a:r>
            <a:endParaRPr dirty="0"/>
          </a:p>
        </p:txBody>
      </p:sp>
      <p:sp>
        <p:nvSpPr>
          <p:cNvPr id="3" name="Text Placeholder 2"/>
          <p:cNvSpPr>
            <a:spLocks noGrp="1"/>
          </p:cNvSpPr>
          <p:nvPr>
            <p:ph type="body" idx="1"/>
          </p:nvPr>
        </p:nvSpPr>
        <p:spPr>
          <a:xfrm>
            <a:off x="478706" y="1525488"/>
            <a:ext cx="10515600" cy="4351338"/>
          </a:xfrm>
        </p:spPr>
        <p:txBody>
          <a:bodyPr/>
          <a:lstStyle/>
          <a:p>
            <a:pPr marL="0" indent="0">
              <a:buNone/>
            </a:pPr>
            <a:r>
              <a:rPr lang="en-US" b="1" dirty="0"/>
              <a:t>VISION</a:t>
            </a:r>
          </a:p>
          <a:p>
            <a:pPr marL="0" indent="0">
              <a:buNone/>
            </a:pPr>
            <a:r>
              <a:rPr lang="en-US" dirty="0"/>
              <a:t>NAAWLI is the premier resource to connect, educate and empower African-American women leaders to serve as trailblazers for global transformation. </a:t>
            </a:r>
          </a:p>
          <a:p>
            <a:pPr marL="0" indent="0">
              <a:buNone/>
            </a:pPr>
            <a:endParaRPr lang="en-US" dirty="0"/>
          </a:p>
          <a:p>
            <a:pPr marL="0" indent="0">
              <a:buNone/>
            </a:pPr>
            <a:r>
              <a:rPr lang="en-US" b="1" dirty="0"/>
              <a:t>MISSION</a:t>
            </a:r>
          </a:p>
          <a:p>
            <a:pPr marL="0" indent="0">
              <a:buNone/>
            </a:pPr>
            <a:r>
              <a:rPr lang="en-US" dirty="0"/>
              <a:t>NAAWLI’s objective is to accelerate the leadership potential of African- American women leaders.</a:t>
            </a:r>
          </a:p>
          <a:p>
            <a:endParaRPr lang="en-US" dirty="0"/>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79288"/>
        </a:solidFill>
        <a:effectLst/>
      </p:bgPr>
    </p:bg>
    <p:spTree>
      <p:nvGrpSpPr>
        <p:cNvPr id="1" name="Shape 106"/>
        <p:cNvGrpSpPr/>
        <p:nvPr/>
      </p:nvGrpSpPr>
      <p:grpSpPr>
        <a:xfrm>
          <a:off x="0" y="0"/>
          <a:ext cx="0" cy="0"/>
          <a:chOff x="0" y="0"/>
          <a:chExt cx="0" cy="0"/>
        </a:xfrm>
      </p:grpSpPr>
      <p:sp>
        <p:nvSpPr>
          <p:cNvPr id="108" name="Google Shape;108;p2"/>
          <p:cNvSpPr txBox="1"/>
          <p:nvPr/>
        </p:nvSpPr>
        <p:spPr>
          <a:xfrm>
            <a:off x="0" y="166687"/>
            <a:ext cx="12192000" cy="7096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400"/>
              <a:buFont typeface="Calibri"/>
              <a:buNone/>
            </a:pPr>
            <a:r>
              <a:rPr lang="en-US" sz="4400" b="1" i="0" u="none" strike="noStrike" cap="none" dirty="0">
                <a:solidFill>
                  <a:schemeClr val="lt1"/>
                </a:solidFill>
                <a:latin typeface="Calibri"/>
                <a:ea typeface="Calibri"/>
                <a:cs typeface="Calibri"/>
                <a:sym typeface="Calibri"/>
              </a:rPr>
              <a:t>NAAWLI History </a:t>
            </a:r>
            <a:endParaRPr sz="1400" b="0" i="0" u="none" strike="noStrike" cap="none" dirty="0">
              <a:solidFill>
                <a:srgbClr val="000000"/>
              </a:solidFill>
              <a:latin typeface="Arial"/>
              <a:ea typeface="Arial"/>
              <a:cs typeface="Arial"/>
              <a:sym typeface="Arial"/>
            </a:endParaRPr>
          </a:p>
        </p:txBody>
      </p:sp>
      <p:pic>
        <p:nvPicPr>
          <p:cNvPr id="109" name="Google Shape;109;p2" descr="Shape, logo&#10;&#10;Description automatically generated"/>
          <p:cNvPicPr preferRelativeResize="0"/>
          <p:nvPr/>
        </p:nvPicPr>
        <p:blipFill rotWithShape="1">
          <a:blip r:embed="rId3">
            <a:alphaModFix/>
          </a:blip>
          <a:srcRect/>
          <a:stretch/>
        </p:blipFill>
        <p:spPr>
          <a:xfrm>
            <a:off x="9796613" y="-172996"/>
            <a:ext cx="2395387" cy="2487947"/>
          </a:xfrm>
          <a:prstGeom prst="rect">
            <a:avLst/>
          </a:prstGeom>
          <a:noFill/>
          <a:ln>
            <a:noFill/>
          </a:ln>
        </p:spPr>
      </p:pic>
      <p:sp>
        <p:nvSpPr>
          <p:cNvPr id="110" name="Google Shape;110;p2"/>
          <p:cNvSpPr txBox="1"/>
          <p:nvPr/>
        </p:nvSpPr>
        <p:spPr>
          <a:xfrm>
            <a:off x="-1" y="815874"/>
            <a:ext cx="418894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1" u="none" strike="noStrike" cap="none">
                <a:solidFill>
                  <a:srgbClr val="5F183C"/>
                </a:solidFill>
                <a:latin typeface="Calibri"/>
                <a:ea typeface="Calibri"/>
                <a:cs typeface="Calibri"/>
                <a:sym typeface="Calibri"/>
              </a:rPr>
              <a:t>We see leadership in you…..</a:t>
            </a:r>
            <a:endParaRPr/>
          </a:p>
        </p:txBody>
      </p:sp>
      <p:sp>
        <p:nvSpPr>
          <p:cNvPr id="3" name="Text Placeholder 2"/>
          <p:cNvSpPr>
            <a:spLocks noGrp="1"/>
          </p:cNvSpPr>
          <p:nvPr>
            <p:ph type="body" idx="1"/>
          </p:nvPr>
        </p:nvSpPr>
        <p:spPr>
          <a:xfrm>
            <a:off x="491144" y="1215984"/>
            <a:ext cx="11209711" cy="4351338"/>
          </a:xfrm>
        </p:spPr>
        <p:txBody>
          <a:bodyPr>
            <a:noAutofit/>
          </a:bodyPr>
          <a:lstStyle/>
          <a:p>
            <a:pPr marL="0" indent="0">
              <a:lnSpc>
                <a:spcPct val="160000"/>
              </a:lnSpc>
              <a:buNone/>
            </a:pPr>
            <a:r>
              <a:rPr lang="en-US" sz="2400" b="1" dirty="0"/>
              <a:t>Co-Founders: </a:t>
            </a:r>
            <a:r>
              <a:rPr lang="en-US" sz="2400" dirty="0"/>
              <a:t>		Dr. Gloria Scott and </a:t>
            </a:r>
            <a:r>
              <a:rPr lang="en-US" sz="2400" dirty="0" err="1"/>
              <a:t>Zulma</a:t>
            </a:r>
            <a:r>
              <a:rPr lang="en-US" sz="2400" dirty="0"/>
              <a:t> X Barrios			</a:t>
            </a:r>
          </a:p>
          <a:p>
            <a:pPr marL="0" indent="0">
              <a:lnSpc>
                <a:spcPct val="160000"/>
              </a:lnSpc>
              <a:buNone/>
            </a:pPr>
            <a:r>
              <a:rPr lang="en-US" sz="2400" b="1" dirty="0"/>
              <a:t>Founding Chair: </a:t>
            </a:r>
            <a:r>
              <a:rPr lang="en-US" sz="2400" dirty="0"/>
              <a:t>	Barbara Toliver-Haskins </a:t>
            </a:r>
          </a:p>
          <a:p>
            <a:pPr marL="0" indent="0">
              <a:lnSpc>
                <a:spcPct val="160000"/>
              </a:lnSpc>
              <a:buNone/>
            </a:pPr>
            <a:r>
              <a:rPr lang="en-US" sz="2400" b="1" dirty="0"/>
              <a:t>Founded: </a:t>
            </a:r>
            <a:r>
              <a:rPr lang="en-US" sz="2400" dirty="0"/>
              <a:t>		Bennett College in Greensboro, NC in 2000</a:t>
            </a:r>
          </a:p>
          <a:p>
            <a:pPr marL="0" indent="0">
              <a:lnSpc>
                <a:spcPct val="160000"/>
              </a:lnSpc>
              <a:buNone/>
            </a:pPr>
            <a:r>
              <a:rPr lang="en-US" sz="2400" b="1" dirty="0"/>
              <a:t>Status: </a:t>
            </a:r>
            <a:r>
              <a:rPr lang="en-US" sz="2400" dirty="0"/>
              <a:t>		Texas Non-Profit Corporation, Section 501(c)(3) and trademarked</a:t>
            </a:r>
          </a:p>
          <a:p>
            <a:pPr marL="0" indent="0">
              <a:lnSpc>
                <a:spcPct val="160000"/>
              </a:lnSpc>
              <a:spcAft>
                <a:spcPts val="600"/>
              </a:spcAft>
              <a:buNone/>
            </a:pPr>
            <a:r>
              <a:rPr lang="en-US" sz="2400" b="1" dirty="0"/>
              <a:t>Title Sponsor: </a:t>
            </a:r>
            <a:r>
              <a:rPr lang="en-US" sz="2400" dirty="0"/>
              <a:t>		State Farm Insurance Companies</a:t>
            </a:r>
          </a:p>
          <a:p>
            <a:pPr marL="0" indent="0">
              <a:lnSpc>
                <a:spcPct val="120000"/>
              </a:lnSpc>
              <a:buNone/>
            </a:pPr>
            <a:r>
              <a:rPr lang="en-US" sz="2400" dirty="0"/>
              <a:t>NAAWLI Headquarters moved to Dallas, TX in 2006. 262 women have completed the NAAWLI Leadership Development program to date. </a:t>
            </a:r>
          </a:p>
        </p:txBody>
      </p:sp>
    </p:spTree>
    <p:extLst>
      <p:ext uri="{BB962C8B-B14F-4D97-AF65-F5344CB8AC3E}">
        <p14:creationId xmlns:p14="http://schemas.microsoft.com/office/powerpoint/2010/main" val="10076615"/>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9288"/>
        </a:solidFill>
        <a:effectLst/>
      </p:bgPr>
    </p:bg>
    <p:spTree>
      <p:nvGrpSpPr>
        <p:cNvPr id="1" name="Shape 114"/>
        <p:cNvGrpSpPr/>
        <p:nvPr/>
      </p:nvGrpSpPr>
      <p:grpSpPr>
        <a:xfrm>
          <a:off x="0" y="0"/>
          <a:ext cx="0" cy="0"/>
          <a:chOff x="0" y="0"/>
          <a:chExt cx="0" cy="0"/>
        </a:xfrm>
      </p:grpSpPr>
      <p:sp>
        <p:nvSpPr>
          <p:cNvPr id="116" name="Google Shape;116;p5"/>
          <p:cNvSpPr txBox="1">
            <a:spLocks noGrp="1"/>
          </p:cNvSpPr>
          <p:nvPr>
            <p:ph type="body" idx="1"/>
          </p:nvPr>
        </p:nvSpPr>
        <p:spPr>
          <a:xfrm>
            <a:off x="142462" y="885618"/>
            <a:ext cx="7252251" cy="5000004"/>
          </a:xfrm>
          <a:prstGeom prst="rect">
            <a:avLst/>
          </a:prstGeom>
          <a:noFill/>
          <a:ln>
            <a:noFill/>
          </a:ln>
        </p:spPr>
        <p:txBody>
          <a:bodyPr spcFirstLastPara="1" wrap="square" lIns="91425" tIns="45700" rIns="91425" bIns="45700" anchor="t" anchorCtr="0">
            <a:noAutofit/>
          </a:bodyPr>
          <a:lstStyle/>
          <a:p>
            <a:pPr marL="114300" lvl="0" indent="0" rtl="0">
              <a:lnSpc>
                <a:spcPct val="90000"/>
              </a:lnSpc>
              <a:spcBef>
                <a:spcPts val="1000"/>
              </a:spcBef>
              <a:spcAft>
                <a:spcPts val="0"/>
              </a:spcAft>
              <a:buSzPts val="1800"/>
              <a:buNone/>
            </a:pPr>
            <a:r>
              <a:rPr lang="en-US" dirty="0"/>
              <a:t>Sessions in NAAWLI’s Leadership Development Program are centered around 8 Core Tenets:</a:t>
            </a:r>
          </a:p>
          <a:p>
            <a:pPr lvl="1">
              <a:lnSpc>
                <a:spcPct val="150000"/>
              </a:lnSpc>
              <a:buFont typeface="Wingdings" panose="05000000000000000000" pitchFamily="2" charset="2"/>
              <a:buChar char="Ø"/>
            </a:pPr>
            <a:r>
              <a:rPr lang="en-US" dirty="0"/>
              <a:t>Community Service</a:t>
            </a:r>
          </a:p>
          <a:p>
            <a:pPr lvl="1">
              <a:lnSpc>
                <a:spcPct val="150000"/>
              </a:lnSpc>
              <a:buFont typeface="Wingdings" panose="05000000000000000000" pitchFamily="2" charset="2"/>
              <a:buChar char="Ø"/>
            </a:pPr>
            <a:r>
              <a:rPr lang="en-US" dirty="0"/>
              <a:t>Entrepreneurship</a:t>
            </a:r>
          </a:p>
          <a:p>
            <a:pPr lvl="1">
              <a:lnSpc>
                <a:spcPct val="150000"/>
              </a:lnSpc>
              <a:buFont typeface="Wingdings" panose="05000000000000000000" pitchFamily="2" charset="2"/>
              <a:buChar char="Ø"/>
            </a:pPr>
            <a:r>
              <a:rPr lang="en-US" dirty="0"/>
              <a:t>Leadership</a:t>
            </a:r>
          </a:p>
          <a:p>
            <a:pPr lvl="1">
              <a:lnSpc>
                <a:spcPct val="150000"/>
              </a:lnSpc>
              <a:buFont typeface="Wingdings" panose="05000000000000000000" pitchFamily="2" charset="2"/>
              <a:buChar char="Ø"/>
            </a:pPr>
            <a:r>
              <a:rPr lang="en-US" dirty="0"/>
              <a:t>Mentorship</a:t>
            </a:r>
          </a:p>
          <a:p>
            <a:pPr lvl="1">
              <a:lnSpc>
                <a:spcPct val="150000"/>
              </a:lnSpc>
              <a:buFont typeface="Wingdings" panose="05000000000000000000" pitchFamily="2" charset="2"/>
              <a:buChar char="Ø"/>
            </a:pPr>
            <a:r>
              <a:rPr lang="en-US" dirty="0"/>
              <a:t>Networking</a:t>
            </a:r>
          </a:p>
          <a:p>
            <a:pPr lvl="1">
              <a:lnSpc>
                <a:spcPct val="150000"/>
              </a:lnSpc>
              <a:buFont typeface="Wingdings" panose="05000000000000000000" pitchFamily="2" charset="2"/>
              <a:buChar char="Ø"/>
            </a:pPr>
            <a:r>
              <a:rPr lang="en-US" dirty="0"/>
              <a:t>Organizational Culture</a:t>
            </a:r>
          </a:p>
          <a:p>
            <a:pPr lvl="1">
              <a:lnSpc>
                <a:spcPct val="150000"/>
              </a:lnSpc>
              <a:buFont typeface="Wingdings" panose="05000000000000000000" pitchFamily="2" charset="2"/>
              <a:buChar char="Ø"/>
            </a:pPr>
            <a:r>
              <a:rPr lang="en-US" dirty="0"/>
              <a:t>Presentation &amp; Branding</a:t>
            </a:r>
          </a:p>
          <a:p>
            <a:pPr lvl="1">
              <a:lnSpc>
                <a:spcPct val="150000"/>
              </a:lnSpc>
              <a:buFont typeface="Wingdings" panose="05000000000000000000" pitchFamily="2" charset="2"/>
              <a:buChar char="Ø"/>
            </a:pPr>
            <a:r>
              <a:rPr lang="en-US" dirty="0"/>
              <a:t>Self-Care</a:t>
            </a:r>
          </a:p>
          <a:p>
            <a:pPr marL="114300" lvl="0" indent="0" algn="ctr" rtl="0">
              <a:lnSpc>
                <a:spcPct val="90000"/>
              </a:lnSpc>
              <a:spcBef>
                <a:spcPts val="1000"/>
              </a:spcBef>
              <a:spcAft>
                <a:spcPts val="0"/>
              </a:spcAft>
              <a:buSzPts val="1800"/>
              <a:buNone/>
            </a:pPr>
            <a:endParaRPr sz="2000" dirty="0"/>
          </a:p>
          <a:p>
            <a:pPr marL="0" lvl="0" indent="0" algn="ctr" rtl="0">
              <a:lnSpc>
                <a:spcPct val="90000"/>
              </a:lnSpc>
              <a:spcBef>
                <a:spcPts val="0"/>
              </a:spcBef>
              <a:spcAft>
                <a:spcPts val="0"/>
              </a:spcAft>
              <a:buClr>
                <a:schemeClr val="lt1"/>
              </a:buClr>
              <a:buSzPts val="2400"/>
              <a:buNone/>
            </a:pPr>
            <a:endParaRPr dirty="0"/>
          </a:p>
        </p:txBody>
      </p:sp>
      <p:pic>
        <p:nvPicPr>
          <p:cNvPr id="117" name="Google Shape;117;p5" descr="A group of people in business attire&#10;&#10;Description automatically generated with low confidence"/>
          <p:cNvPicPr preferRelativeResize="0"/>
          <p:nvPr/>
        </p:nvPicPr>
        <p:blipFill rotWithShape="1">
          <a:blip r:embed="rId3">
            <a:alphaModFix/>
          </a:blip>
          <a:srcRect l="3768" b="-2"/>
          <a:stretch/>
        </p:blipFill>
        <p:spPr>
          <a:xfrm>
            <a:off x="7641021" y="1"/>
            <a:ext cx="4550979" cy="4256690"/>
          </a:xfrm>
          <a:custGeom>
            <a:avLst/>
            <a:gdLst/>
            <a:ahLst/>
            <a:cxnLst/>
            <a:rect l="l" t="t" r="r" b="b"/>
            <a:pathLst>
              <a:path w="5441859" h="5654940" extrusionOk="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ln>
            <a:noFill/>
          </a:ln>
        </p:spPr>
      </p:pic>
      <p:sp>
        <p:nvSpPr>
          <p:cNvPr id="6" name="Google Shape;108;p2"/>
          <p:cNvSpPr txBox="1"/>
          <p:nvPr/>
        </p:nvSpPr>
        <p:spPr>
          <a:xfrm>
            <a:off x="0" y="186565"/>
            <a:ext cx="12192000" cy="7096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400"/>
              <a:buFont typeface="Calibri"/>
              <a:buNone/>
            </a:pPr>
            <a:r>
              <a:rPr lang="en-US" sz="4400" b="1" i="0" u="none" strike="noStrike" cap="none" dirty="0">
                <a:solidFill>
                  <a:schemeClr val="lt1"/>
                </a:solidFill>
                <a:latin typeface="Calibri"/>
                <a:ea typeface="Calibri"/>
                <a:cs typeface="Calibri"/>
                <a:sym typeface="Calibri"/>
              </a:rPr>
              <a:t>NAAWLI Curriculum</a:t>
            </a:r>
            <a:endParaRPr sz="14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79288"/>
        </a:solidFill>
        <a:effectLst/>
      </p:bgPr>
    </p:bg>
    <p:spTree>
      <p:nvGrpSpPr>
        <p:cNvPr id="1" name="Shape 123"/>
        <p:cNvGrpSpPr/>
        <p:nvPr/>
      </p:nvGrpSpPr>
      <p:grpSpPr>
        <a:xfrm>
          <a:off x="0" y="0"/>
          <a:ext cx="0" cy="0"/>
          <a:chOff x="0" y="0"/>
          <a:chExt cx="0" cy="0"/>
        </a:xfrm>
      </p:grpSpPr>
      <p:sp>
        <p:nvSpPr>
          <p:cNvPr id="124" name="Google Shape;124;p29"/>
          <p:cNvSpPr txBox="1"/>
          <p:nvPr/>
        </p:nvSpPr>
        <p:spPr>
          <a:xfrm>
            <a:off x="135924" y="127260"/>
            <a:ext cx="12056076"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dirty="0">
                <a:solidFill>
                  <a:schemeClr val="lt1"/>
                </a:solidFill>
                <a:latin typeface="Calibri"/>
                <a:cs typeface="Calibri"/>
                <a:sym typeface="Calibri"/>
              </a:rPr>
              <a:t>Session One Recap Video: </a:t>
            </a:r>
            <a:r>
              <a:rPr lang="en-US" sz="4400" b="1" i="1" dirty="0">
                <a:solidFill>
                  <a:schemeClr val="lt1"/>
                </a:solidFill>
                <a:latin typeface="Calibri"/>
                <a:cs typeface="Calibri"/>
                <a:sym typeface="Calibri"/>
              </a:rPr>
              <a:t>March 22–26, 2021</a:t>
            </a:r>
            <a:endParaRPr sz="1400" b="0" i="0" u="none" strike="noStrike" cap="none" dirty="0">
              <a:solidFill>
                <a:srgbClr val="000000"/>
              </a:solidFill>
              <a:latin typeface="Arial"/>
              <a:ea typeface="Arial"/>
              <a:cs typeface="Arial"/>
              <a:sym typeface="Arial"/>
            </a:endParaRPr>
          </a:p>
        </p:txBody>
      </p:sp>
      <p:sp>
        <p:nvSpPr>
          <p:cNvPr id="5" name="Google Shape;110;p2"/>
          <p:cNvSpPr txBox="1"/>
          <p:nvPr/>
        </p:nvSpPr>
        <p:spPr>
          <a:xfrm>
            <a:off x="-1" y="815874"/>
            <a:ext cx="418894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1" u="none" strike="noStrike" cap="none" dirty="0">
                <a:solidFill>
                  <a:srgbClr val="5F183C"/>
                </a:solidFill>
                <a:latin typeface="Calibri"/>
                <a:ea typeface="Calibri"/>
                <a:cs typeface="Calibri"/>
                <a:sym typeface="Calibri"/>
              </a:rPr>
              <a:t>We see leadership in you…..</a:t>
            </a:r>
            <a:endParaRPr dirty="0"/>
          </a:p>
        </p:txBody>
      </p:sp>
      <p:pic>
        <p:nvPicPr>
          <p:cNvPr id="3" name="Picture 2"/>
          <p:cNvPicPr>
            <a:picLocks noChangeAspect="1"/>
          </p:cNvPicPr>
          <p:nvPr/>
        </p:nvPicPr>
        <p:blipFill>
          <a:blip r:embed="rId3"/>
          <a:stretch>
            <a:fillRect/>
          </a:stretch>
        </p:blipFill>
        <p:spPr>
          <a:xfrm>
            <a:off x="5844210" y="1763231"/>
            <a:ext cx="6196520" cy="3563195"/>
          </a:xfrm>
          <a:prstGeom prst="rect">
            <a:avLst/>
          </a:prstGeom>
        </p:spPr>
      </p:pic>
      <p:pic>
        <p:nvPicPr>
          <p:cNvPr id="6" name="Picture 5"/>
          <p:cNvPicPr>
            <a:picLocks noChangeAspect="1"/>
          </p:cNvPicPr>
          <p:nvPr/>
        </p:nvPicPr>
        <p:blipFill>
          <a:blip r:embed="rId4"/>
          <a:stretch>
            <a:fillRect/>
          </a:stretch>
        </p:blipFill>
        <p:spPr>
          <a:xfrm>
            <a:off x="266495" y="1330265"/>
            <a:ext cx="5534025" cy="4429125"/>
          </a:xfrm>
          <a:prstGeom prst="rect">
            <a:avLst/>
          </a:prstGeom>
        </p:spPr>
      </p:pic>
      <p:sp>
        <p:nvSpPr>
          <p:cNvPr id="2" name="TextBox 1"/>
          <p:cNvSpPr txBox="1"/>
          <p:nvPr/>
        </p:nvSpPr>
        <p:spPr>
          <a:xfrm>
            <a:off x="2614613" y="6318183"/>
            <a:ext cx="8315325" cy="307777"/>
          </a:xfrm>
          <a:prstGeom prst="rect">
            <a:avLst/>
          </a:prstGeom>
          <a:noFill/>
        </p:spPr>
        <p:txBody>
          <a:bodyPr wrap="square" rtlCol="0">
            <a:spAutoFit/>
          </a:bodyPr>
          <a:lstStyle/>
          <a:p>
            <a:r>
              <a:rPr lang="en-US" dirty="0">
                <a:hlinkClick r:id="rId5"/>
              </a:rPr>
              <a:t>https://drive.google.com/file/d/1W93Lm6mOXhjDqdtvwi63cGE33BA99dg-/view?usp=sharing</a:t>
            </a:r>
            <a:r>
              <a:rPr lang="en-US" dirty="0"/>
              <a:t>	</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79288"/>
        </a:solidFill>
        <a:effectLst/>
      </p:bgPr>
    </p:bg>
    <p:spTree>
      <p:nvGrpSpPr>
        <p:cNvPr id="1" name="Shape 131"/>
        <p:cNvGrpSpPr/>
        <p:nvPr/>
      </p:nvGrpSpPr>
      <p:grpSpPr>
        <a:xfrm>
          <a:off x="0" y="0"/>
          <a:ext cx="0" cy="0"/>
          <a:chOff x="0" y="0"/>
          <a:chExt cx="0" cy="0"/>
        </a:xfrm>
      </p:grpSpPr>
      <p:sp>
        <p:nvSpPr>
          <p:cNvPr id="132" name="Google Shape;132;p11"/>
          <p:cNvSpPr txBox="1"/>
          <p:nvPr/>
        </p:nvSpPr>
        <p:spPr>
          <a:xfrm>
            <a:off x="135924" y="153291"/>
            <a:ext cx="120560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a:solidFill>
                  <a:schemeClr val="lt1"/>
                </a:solidFill>
                <a:latin typeface="Calibri"/>
                <a:ea typeface="Calibri"/>
                <a:cs typeface="Calibri"/>
                <a:sym typeface="Calibri"/>
              </a:rPr>
              <a:t>Contact NAAWLI</a:t>
            </a:r>
            <a:endParaRPr sz="1400" b="0" i="0" u="none" strike="noStrike" cap="none" dirty="0">
              <a:solidFill>
                <a:srgbClr val="000000"/>
              </a:solidFill>
              <a:latin typeface="Arial"/>
              <a:ea typeface="Arial"/>
              <a:cs typeface="Arial"/>
              <a:sym typeface="Arial"/>
            </a:endParaRPr>
          </a:p>
        </p:txBody>
      </p:sp>
      <p:sp>
        <p:nvSpPr>
          <p:cNvPr id="5" name="Google Shape;110;p2"/>
          <p:cNvSpPr txBox="1"/>
          <p:nvPr/>
        </p:nvSpPr>
        <p:spPr>
          <a:xfrm>
            <a:off x="-1" y="815874"/>
            <a:ext cx="4188941"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1" u="none" strike="noStrike" cap="none" dirty="0">
                <a:solidFill>
                  <a:srgbClr val="5F183C"/>
                </a:solidFill>
                <a:latin typeface="Calibri"/>
                <a:ea typeface="Calibri"/>
                <a:cs typeface="Calibri"/>
                <a:sym typeface="Calibri"/>
              </a:rPr>
              <a:t>We see leadership in you…..</a:t>
            </a:r>
            <a:endParaRPr dirty="0"/>
          </a:p>
        </p:txBody>
      </p:sp>
      <p:sp>
        <p:nvSpPr>
          <p:cNvPr id="3" name="Text Placeholder 2"/>
          <p:cNvSpPr>
            <a:spLocks noGrp="1"/>
          </p:cNvSpPr>
          <p:nvPr>
            <p:ph type="body" idx="1"/>
          </p:nvPr>
        </p:nvSpPr>
        <p:spPr>
          <a:xfrm>
            <a:off x="281609" y="1585315"/>
            <a:ext cx="11386930" cy="4972740"/>
          </a:xfrm>
        </p:spPr>
        <p:txBody>
          <a:bodyPr>
            <a:normAutofit fontScale="92500" lnSpcReduction="20000"/>
          </a:bodyPr>
          <a:lstStyle/>
          <a:p>
            <a:pPr marL="114300" indent="0">
              <a:buNone/>
            </a:pPr>
            <a:r>
              <a:rPr lang="en-US" dirty="0"/>
              <a:t>Applications for the 2022 Leadership Development Program will be </a:t>
            </a:r>
          </a:p>
          <a:p>
            <a:pPr marL="114300" indent="0">
              <a:buNone/>
            </a:pPr>
            <a:r>
              <a:rPr lang="en-US" dirty="0"/>
              <a:t>available soon on NAAWLI’s website.</a:t>
            </a:r>
          </a:p>
          <a:p>
            <a:endParaRPr lang="en-US" dirty="0"/>
          </a:p>
          <a:p>
            <a:pPr marL="114300" indent="0">
              <a:buNone/>
            </a:pPr>
            <a:r>
              <a:rPr lang="en-US" dirty="0"/>
              <a:t>Sponsorship opportunities are available to support the continued success </a:t>
            </a:r>
          </a:p>
          <a:p>
            <a:pPr marL="114300" indent="0">
              <a:buNone/>
            </a:pPr>
            <a:r>
              <a:rPr lang="en-US" dirty="0"/>
              <a:t>of the NAAWLI program.</a:t>
            </a:r>
          </a:p>
          <a:p>
            <a:endParaRPr lang="en-US" dirty="0"/>
          </a:p>
          <a:p>
            <a:pPr marL="114300" indent="0">
              <a:buNone/>
            </a:pPr>
            <a:r>
              <a:rPr lang="en-US" dirty="0"/>
              <a:t>Contact the NAAWLI Executive Director and Board of Directors to learn how </a:t>
            </a:r>
          </a:p>
          <a:p>
            <a:pPr marL="114300" indent="0">
              <a:buNone/>
            </a:pPr>
            <a:r>
              <a:rPr lang="en-US" dirty="0"/>
              <a:t>your organization can partner with NAAWLI!</a:t>
            </a:r>
          </a:p>
          <a:p>
            <a:endParaRPr lang="en-US" dirty="0"/>
          </a:p>
          <a:p>
            <a:pPr marL="114300" indent="0" algn="ctr">
              <a:buNone/>
            </a:pPr>
            <a:r>
              <a:rPr lang="en-US" dirty="0"/>
              <a:t>Email: </a:t>
            </a:r>
            <a:r>
              <a:rPr lang="en-US" dirty="0">
                <a:hlinkClick r:id="rId3"/>
              </a:rPr>
              <a:t>info@naawli.org</a:t>
            </a:r>
            <a:endParaRPr lang="en-US" dirty="0"/>
          </a:p>
          <a:p>
            <a:pPr marL="114300" indent="0" algn="ctr">
              <a:buNone/>
            </a:pPr>
            <a:r>
              <a:rPr lang="en-US" dirty="0"/>
              <a:t>Website: </a:t>
            </a:r>
            <a:r>
              <a:rPr lang="en-US" dirty="0">
                <a:hlinkClick r:id="rId4"/>
              </a:rPr>
              <a:t>www.naawli.org</a:t>
            </a:r>
            <a:endParaRPr lang="en-US" dirty="0"/>
          </a:p>
        </p:txBody>
      </p:sp>
      <p:pic>
        <p:nvPicPr>
          <p:cNvPr id="8" name="Google Shape;109;p2" descr="Shape, logo&#10;&#10;Description automatically generated"/>
          <p:cNvPicPr preferRelativeResize="0"/>
          <p:nvPr/>
        </p:nvPicPr>
        <p:blipFill rotWithShape="1">
          <a:blip r:embed="rId5">
            <a:alphaModFix/>
          </a:blip>
          <a:srcRect/>
          <a:stretch/>
        </p:blipFill>
        <p:spPr>
          <a:xfrm>
            <a:off x="9796613" y="-172996"/>
            <a:ext cx="2395387" cy="24879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903</Words>
  <Application>Microsoft Macintosh PowerPoint</Application>
  <PresentationFormat>Widescreen</PresentationFormat>
  <Paragraphs>94</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Djordje</dc:creator>
  <cp:lastModifiedBy>Samuel Robles Sr</cp:lastModifiedBy>
  <cp:revision>16</cp:revision>
  <dcterms:created xsi:type="dcterms:W3CDTF">2021-03-21T14:57:25Z</dcterms:created>
  <dcterms:modified xsi:type="dcterms:W3CDTF">2021-05-23T20:17:17Z</dcterms:modified>
</cp:coreProperties>
</file>